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0" r:id="rId6"/>
    <p:sldId id="269" r:id="rId7"/>
    <p:sldId id="263" r:id="rId8"/>
    <p:sldId id="264" r:id="rId9"/>
    <p:sldId id="265" r:id="rId10"/>
    <p:sldId id="266" r:id="rId11"/>
    <p:sldId id="267" r:id="rId12"/>
    <p:sldId id="261" r:id="rId13"/>
    <p:sldId id="262"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83DEF9E-4AFC-4D2E-9316-F390B6DC68CB}" type="datetimeFigureOut">
              <a:rPr lang="en-US" smtClean="0"/>
              <a:t>2/25/2014</a:t>
            </a:fld>
            <a:endParaRPr lang="en-US"/>
          </a:p>
        </p:txBody>
      </p:sp>
      <p:sp>
        <p:nvSpPr>
          <p:cNvPr id="16" name="Slide Number Placeholder 15"/>
          <p:cNvSpPr>
            <a:spLocks noGrp="1"/>
          </p:cNvSpPr>
          <p:nvPr>
            <p:ph type="sldNum" sz="quarter" idx="11"/>
          </p:nvPr>
        </p:nvSpPr>
        <p:spPr/>
        <p:txBody>
          <a:bodyPr/>
          <a:lstStyle/>
          <a:p>
            <a:fld id="{28E4A619-1CE0-4298-9873-C190791162D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3DEF9E-4AFC-4D2E-9316-F390B6DC68C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A619-1CE0-4298-9873-C190791162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3DEF9E-4AFC-4D2E-9316-F390B6DC68C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A619-1CE0-4298-9873-C190791162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83DEF9E-4AFC-4D2E-9316-F390B6DC68CB}" type="datetimeFigureOut">
              <a:rPr lang="en-US" smtClean="0"/>
              <a:t>2/25/2014</a:t>
            </a:fld>
            <a:endParaRPr lang="en-US"/>
          </a:p>
        </p:txBody>
      </p:sp>
      <p:sp>
        <p:nvSpPr>
          <p:cNvPr id="15" name="Slide Number Placeholder 14"/>
          <p:cNvSpPr>
            <a:spLocks noGrp="1"/>
          </p:cNvSpPr>
          <p:nvPr>
            <p:ph type="sldNum" sz="quarter" idx="15"/>
          </p:nvPr>
        </p:nvSpPr>
        <p:spPr/>
        <p:txBody>
          <a:bodyPr/>
          <a:lstStyle>
            <a:lvl1pPr algn="ctr">
              <a:defRPr/>
            </a:lvl1pPr>
          </a:lstStyle>
          <a:p>
            <a:fld id="{28E4A619-1CE0-4298-9873-C190791162D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3DEF9E-4AFC-4D2E-9316-F390B6DC68CB}"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4A619-1CE0-4298-9873-C190791162D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3DEF9E-4AFC-4D2E-9316-F390B6DC68CB}"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4A619-1CE0-4298-9873-C190791162D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8E4A619-1CE0-4298-9873-C190791162D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83DEF9E-4AFC-4D2E-9316-F390B6DC68CB}" type="datetimeFigureOut">
              <a:rPr lang="en-US" smtClean="0"/>
              <a:t>2/25/2014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DEF9E-4AFC-4D2E-9316-F390B6DC68CB}"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4A619-1CE0-4298-9873-C190791162D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DEF9E-4AFC-4D2E-9316-F390B6DC68CB}"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4A619-1CE0-4298-9873-C190791162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83DEF9E-4AFC-4D2E-9316-F390B6DC68CB}" type="datetimeFigureOut">
              <a:rPr lang="en-US" smtClean="0"/>
              <a:t>2/25/2014</a:t>
            </a:fld>
            <a:endParaRPr lang="en-US"/>
          </a:p>
        </p:txBody>
      </p:sp>
      <p:sp>
        <p:nvSpPr>
          <p:cNvPr id="9" name="Slide Number Placeholder 8"/>
          <p:cNvSpPr>
            <a:spLocks noGrp="1"/>
          </p:cNvSpPr>
          <p:nvPr>
            <p:ph type="sldNum" sz="quarter" idx="15"/>
          </p:nvPr>
        </p:nvSpPr>
        <p:spPr/>
        <p:txBody>
          <a:bodyPr/>
          <a:lstStyle/>
          <a:p>
            <a:fld id="{28E4A619-1CE0-4298-9873-C190791162D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83DEF9E-4AFC-4D2E-9316-F390B6DC68CB}" type="datetimeFigureOut">
              <a:rPr lang="en-US" smtClean="0"/>
              <a:t>2/25/2014</a:t>
            </a:fld>
            <a:endParaRPr lang="en-US"/>
          </a:p>
        </p:txBody>
      </p:sp>
      <p:sp>
        <p:nvSpPr>
          <p:cNvPr id="9" name="Slide Number Placeholder 8"/>
          <p:cNvSpPr>
            <a:spLocks noGrp="1"/>
          </p:cNvSpPr>
          <p:nvPr>
            <p:ph type="sldNum" sz="quarter" idx="11"/>
          </p:nvPr>
        </p:nvSpPr>
        <p:spPr/>
        <p:txBody>
          <a:bodyPr/>
          <a:lstStyle/>
          <a:p>
            <a:fld id="{28E4A619-1CE0-4298-9873-C190791162D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83DEF9E-4AFC-4D2E-9316-F390B6DC68CB}" type="datetimeFigureOut">
              <a:rPr lang="en-US" smtClean="0"/>
              <a:t>2/25/2014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8E4A619-1CE0-4298-9873-C190791162D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95400"/>
            <a:ext cx="5105400" cy="5181600"/>
          </a:xfrm>
        </p:spPr>
        <p:txBody>
          <a:bodyPr>
            <a:normAutofit fontScale="92500" lnSpcReduction="10000"/>
          </a:bodyPr>
          <a:lstStyle/>
          <a:p>
            <a:r>
              <a:rPr lang="en-US" b="1" i="1" dirty="0" smtClean="0"/>
              <a:t>Lesson Goal:</a:t>
            </a:r>
            <a:r>
              <a:rPr lang="en-US" dirty="0" smtClean="0"/>
              <a:t> </a:t>
            </a:r>
            <a:r>
              <a:rPr lang="en-US" i="1" dirty="0" smtClean="0"/>
              <a:t>Trace the impact that the Magna </a:t>
            </a:r>
            <a:r>
              <a:rPr lang="en-US" i="1" dirty="0" err="1" smtClean="0"/>
              <a:t>Carta</a:t>
            </a:r>
            <a:r>
              <a:rPr lang="en-US" i="1" dirty="0" smtClean="0"/>
              <a:t>, English Bill of Rights, Mayflower Compact, and Thomas Paine’s Common Sense had on colonists’ views of government.</a:t>
            </a:r>
            <a:endParaRPr lang="en-US" dirty="0" smtClean="0"/>
          </a:p>
          <a:p>
            <a:pPr>
              <a:buNone/>
            </a:pPr>
            <a:r>
              <a:rPr lang="en-US" dirty="0" smtClean="0"/>
              <a:t>_____I can identify the important ideas contained in the Magna </a:t>
            </a:r>
            <a:r>
              <a:rPr lang="en-US" dirty="0" err="1" smtClean="0"/>
              <a:t>Carta</a:t>
            </a:r>
            <a:r>
              <a:rPr lang="en-US" dirty="0" smtClean="0"/>
              <a:t>, English Bill of Rights, Mayflower Compact, and </a:t>
            </a:r>
            <a:r>
              <a:rPr lang="en-US" i="1" dirty="0" smtClean="0"/>
              <a:t>Common Sense.</a:t>
            </a:r>
            <a:endParaRPr lang="en-US" dirty="0" smtClean="0"/>
          </a:p>
          <a:p>
            <a:pPr>
              <a:buNone/>
            </a:pPr>
            <a:r>
              <a:rPr lang="en-US" dirty="0" smtClean="0"/>
              <a:t>_____I can evaluate the impact that the Magna </a:t>
            </a:r>
            <a:r>
              <a:rPr lang="en-US" dirty="0" err="1" smtClean="0"/>
              <a:t>Carta</a:t>
            </a:r>
            <a:r>
              <a:rPr lang="en-US" dirty="0" smtClean="0"/>
              <a:t>, English Bill of Rights, Mayflower Compact, and </a:t>
            </a:r>
            <a:r>
              <a:rPr lang="en-US" i="1" dirty="0" smtClean="0"/>
              <a:t>Common Sense </a:t>
            </a:r>
            <a:r>
              <a:rPr lang="en-US" dirty="0" smtClean="0"/>
              <a:t>had on the purposes of government.</a:t>
            </a:r>
          </a:p>
          <a:p>
            <a:endParaRPr lang="en-US" dirty="0"/>
          </a:p>
        </p:txBody>
      </p:sp>
      <p:sp>
        <p:nvSpPr>
          <p:cNvPr id="4" name="Title 3"/>
          <p:cNvSpPr>
            <a:spLocks noGrp="1"/>
          </p:cNvSpPr>
          <p:nvPr>
            <p:ph type="title"/>
          </p:nvPr>
        </p:nvSpPr>
        <p:spPr>
          <a:xfrm>
            <a:off x="2019300" y="381000"/>
            <a:ext cx="7086600" cy="1295400"/>
          </a:xfrm>
        </p:spPr>
        <p:txBody>
          <a:bodyPr>
            <a:normAutofit fontScale="90000"/>
          </a:bodyPr>
          <a:lstStyle/>
          <a:p>
            <a:r>
              <a:rPr lang="en-US" sz="3600" b="1" dirty="0" smtClean="0">
                <a:solidFill>
                  <a:schemeClr val="bg2"/>
                </a:solidFill>
              </a:rPr>
              <a:t>What were some of the key influences on the colonists’ views of government?</a:t>
            </a:r>
            <a:r>
              <a:rPr lang="en-US" sz="3200" dirty="0" smtClean="0"/>
              <a:t/>
            </a:r>
            <a:br>
              <a:rPr lang="en-US" sz="3200" dirty="0" smtClean="0"/>
            </a:br>
            <a:endParaRPr lang="en-US" sz="3200" dirty="0"/>
          </a:p>
        </p:txBody>
      </p:sp>
      <p:pic>
        <p:nvPicPr>
          <p:cNvPr id="8" name="Picture 7" descr="founders.jpg"/>
          <p:cNvPicPr>
            <a:picLocks noChangeAspect="1"/>
          </p:cNvPicPr>
          <p:nvPr/>
        </p:nvPicPr>
        <p:blipFill>
          <a:blip r:embed="rId2" cstate="print"/>
          <a:stretch>
            <a:fillRect/>
          </a:stretch>
        </p:blipFill>
        <p:spPr>
          <a:xfrm>
            <a:off x="4953000" y="4343400"/>
            <a:ext cx="3950208" cy="2057400"/>
          </a:xfrm>
          <a:prstGeom prst="rect">
            <a:avLst/>
          </a:prstGeom>
        </p:spPr>
      </p:pic>
      <p:pic>
        <p:nvPicPr>
          <p:cNvPr id="15365" name="Picture 5"/>
          <p:cNvPicPr>
            <a:picLocks noChangeAspect="1" noChangeArrowheads="1"/>
          </p:cNvPicPr>
          <p:nvPr/>
        </p:nvPicPr>
        <p:blipFill>
          <a:blip r:embed="rId3" cstate="print"/>
          <a:srcRect l="3863" b="11589"/>
          <a:stretch>
            <a:fillRect/>
          </a:stretch>
        </p:blipFill>
        <p:spPr bwMode="auto">
          <a:xfrm>
            <a:off x="5562600" y="1524000"/>
            <a:ext cx="2972671"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Cato’s Letters</a:t>
            </a:r>
            <a:endParaRPr lang="en-US" sz="4800" b="1" dirty="0"/>
          </a:p>
        </p:txBody>
      </p:sp>
      <p:sp>
        <p:nvSpPr>
          <p:cNvPr id="3" name="Content Placeholder 2"/>
          <p:cNvSpPr>
            <a:spLocks noGrp="1"/>
          </p:cNvSpPr>
          <p:nvPr>
            <p:ph sz="half" idx="1"/>
          </p:nvPr>
        </p:nvSpPr>
        <p:spPr/>
        <p:txBody>
          <a:bodyPr/>
          <a:lstStyle/>
          <a:p>
            <a:r>
              <a:rPr lang="en-US" dirty="0"/>
              <a:t>Main Purpose: Cato’s Letters were newspaper editorials that focused on freedom of expression</a:t>
            </a:r>
            <a:r>
              <a:rPr lang="en-US" dirty="0" smtClean="0"/>
              <a:t>.</a:t>
            </a:r>
          </a:p>
          <a:p>
            <a:r>
              <a:rPr lang="en-US" dirty="0" smtClean="0"/>
              <a:t>Big Idea: Rights</a:t>
            </a:r>
          </a:p>
          <a:p>
            <a:pPr lvl="1"/>
            <a:r>
              <a:rPr lang="en-US" dirty="0"/>
              <a:t>Cato’s Letters supported the right to freedom of expression and speech. </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026902" cy="342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063209"/>
            <a:ext cx="3961005" cy="239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37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614"/>
            <a:ext cx="8229600" cy="1219200"/>
          </a:xfrm>
        </p:spPr>
        <p:txBody>
          <a:bodyPr/>
          <a:lstStyle/>
          <a:p>
            <a:r>
              <a:rPr lang="en-US" b="1" dirty="0" smtClean="0"/>
              <a:t>Common Sense</a:t>
            </a:r>
            <a:endParaRPr lang="en-US" b="1" dirty="0"/>
          </a:p>
        </p:txBody>
      </p:sp>
      <p:sp>
        <p:nvSpPr>
          <p:cNvPr id="3" name="Content Placeholder 2"/>
          <p:cNvSpPr>
            <a:spLocks noGrp="1"/>
          </p:cNvSpPr>
          <p:nvPr>
            <p:ph sz="half" idx="1"/>
          </p:nvPr>
        </p:nvSpPr>
        <p:spPr>
          <a:xfrm>
            <a:off x="2722563" y="1143000"/>
            <a:ext cx="6172200" cy="5334000"/>
          </a:xfrm>
        </p:spPr>
        <p:txBody>
          <a:bodyPr>
            <a:normAutofit fontScale="92500" lnSpcReduction="10000"/>
          </a:bodyPr>
          <a:lstStyle/>
          <a:p>
            <a:r>
              <a:rPr lang="en-US" dirty="0" smtClean="0"/>
              <a:t>Main Purpose: </a:t>
            </a:r>
            <a:r>
              <a:rPr lang="en-US" i="1" dirty="0" smtClean="0"/>
              <a:t>Common </a:t>
            </a:r>
            <a:r>
              <a:rPr lang="en-US" i="1" dirty="0"/>
              <a:t>Sense</a:t>
            </a:r>
            <a:r>
              <a:rPr lang="en-US" dirty="0"/>
              <a:t> communicated the ideas for independence and made it easy to understand for everyday colonists. </a:t>
            </a:r>
            <a:endParaRPr lang="en-US" dirty="0" smtClean="0"/>
          </a:p>
          <a:p>
            <a:r>
              <a:rPr lang="en-US" dirty="0" smtClean="0"/>
              <a:t>Big Idea: Self-Government, Rights</a:t>
            </a:r>
          </a:p>
          <a:p>
            <a:pPr lvl="1"/>
            <a:r>
              <a:rPr lang="en-US" dirty="0" smtClean="0"/>
              <a:t>Common </a:t>
            </a:r>
            <a:r>
              <a:rPr lang="en-US" dirty="0"/>
              <a:t>Sense supported the idea of the colonies being independent from England in order to self govern and protect their rights</a:t>
            </a:r>
            <a:r>
              <a:rPr lang="en-US" dirty="0" smtClean="0"/>
              <a:t>.</a:t>
            </a:r>
          </a:p>
          <a:p>
            <a:pPr lvl="1"/>
            <a:r>
              <a:rPr lang="en-US" dirty="0" smtClean="0"/>
              <a:t>Placed </a:t>
            </a:r>
            <a:r>
              <a:rPr lang="en-US" dirty="0"/>
              <a:t>the blame for the British colonists on King George </a:t>
            </a:r>
            <a:r>
              <a:rPr lang="en-US" dirty="0" smtClean="0"/>
              <a:t>III, Challenged </a:t>
            </a:r>
            <a:r>
              <a:rPr lang="en-US" dirty="0"/>
              <a:t>the authority of the British government and the royal monarchy</a:t>
            </a:r>
          </a:p>
          <a:p>
            <a:pPr lvl="1"/>
            <a:r>
              <a:rPr lang="en-US" dirty="0"/>
              <a:t>Published anonymously, the document advocated that the colonists declare their independence from the British crown</a:t>
            </a:r>
          </a:p>
          <a:p>
            <a:pPr lvl="1"/>
            <a:endParaRPr lang="en-US" dirty="0" smtClean="0"/>
          </a:p>
        </p:txBody>
      </p:sp>
      <p:pic>
        <p:nvPicPr>
          <p:cNvPr id="5121"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082" y="3787704"/>
            <a:ext cx="2133600" cy="289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3" y="1219200"/>
            <a:ext cx="2496819" cy="254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49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686800" cy="533400"/>
          </a:xfrm>
        </p:spPr>
        <p:txBody>
          <a:bodyPr>
            <a:normAutofit fontScale="90000"/>
          </a:bodyPr>
          <a:lstStyle/>
          <a:p>
            <a:r>
              <a:rPr lang="en-US" b="1" dirty="0" smtClean="0"/>
              <a:t>Evaluating the Impact on Government</a:t>
            </a:r>
            <a:endParaRPr lang="en-US" b="1" dirty="0"/>
          </a:p>
        </p:txBody>
      </p:sp>
      <p:sp>
        <p:nvSpPr>
          <p:cNvPr id="5" name="Content Placeholder 4"/>
          <p:cNvSpPr>
            <a:spLocks noGrp="1"/>
          </p:cNvSpPr>
          <p:nvPr>
            <p:ph sz="half" idx="2"/>
          </p:nvPr>
        </p:nvSpPr>
        <p:spPr>
          <a:xfrm>
            <a:off x="457200" y="838200"/>
            <a:ext cx="8403336" cy="4572000"/>
          </a:xfrm>
        </p:spPr>
        <p:txBody>
          <a:bodyPr>
            <a:normAutofit/>
          </a:bodyPr>
          <a:lstStyle/>
          <a:p>
            <a:r>
              <a:rPr lang="en-US" dirty="0" smtClean="0"/>
              <a:t>Using what you have learned about the big ideas from each document, determine how these influences appear in the U.S. Constitution. </a:t>
            </a:r>
          </a:p>
          <a:p>
            <a:pPr lvl="1"/>
            <a:r>
              <a:rPr lang="en-US" dirty="0" smtClean="0"/>
              <a:t>Read each passage  </a:t>
            </a:r>
          </a:p>
          <a:p>
            <a:pPr lvl="1"/>
            <a:r>
              <a:rPr lang="en-US" dirty="0" smtClean="0"/>
              <a:t>Mark the text that helps you identify the main idea.</a:t>
            </a:r>
          </a:p>
          <a:p>
            <a:pPr lvl="1"/>
            <a:r>
              <a:rPr lang="en-US" dirty="0" smtClean="0"/>
              <a:t>Write the main idea in your own words. </a:t>
            </a:r>
          </a:p>
          <a:p>
            <a:r>
              <a:rPr lang="en-US" dirty="0" smtClean="0"/>
              <a:t>Then, determine which of the following concepts influenced the passage and the evidence from the text that supports your answer.</a:t>
            </a:r>
            <a:endParaRPr lang="en-US" dirty="0"/>
          </a:p>
        </p:txBody>
      </p:sp>
      <p:pic>
        <p:nvPicPr>
          <p:cNvPr id="7" name="Content Placeholder 6" descr="constitution.jpg"/>
          <p:cNvPicPr>
            <a:picLocks noGrp="1" noChangeAspect="1"/>
          </p:cNvPicPr>
          <p:nvPr>
            <p:ph sz="half" idx="1"/>
          </p:nvPr>
        </p:nvPicPr>
        <p:blipFill>
          <a:blip r:embed="rId2" cstate="print"/>
          <a:stretch>
            <a:fillRect/>
          </a:stretch>
        </p:blipFill>
        <p:spPr>
          <a:xfrm>
            <a:off x="4953000" y="4343400"/>
            <a:ext cx="3498016" cy="23193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685800"/>
            <a:ext cx="8686800" cy="3505200"/>
          </a:xfrm>
        </p:spPr>
        <p:txBody>
          <a:bodyPr>
            <a:noAutofit/>
          </a:bodyPr>
          <a:lstStyle/>
          <a:p>
            <a:pPr>
              <a:buNone/>
            </a:pPr>
            <a:r>
              <a:rPr lang="en-US" sz="2800" dirty="0" smtClean="0"/>
              <a:t>Write a well-crafted informative response using one of the following prompts:</a:t>
            </a:r>
          </a:p>
          <a:p>
            <a:r>
              <a:rPr lang="en-US" sz="2800" b="1" dirty="0" smtClean="0"/>
              <a:t>Prompt 1: </a:t>
            </a:r>
            <a:r>
              <a:rPr lang="en-US" sz="2800" dirty="0" smtClean="0"/>
              <a:t>Explain how the big ideas that emerged from the historical documents you read about in this lesson have been incorporated into the U.S. Constitution.</a:t>
            </a:r>
          </a:p>
          <a:p>
            <a:r>
              <a:rPr lang="en-US" sz="2800" b="1" dirty="0" smtClean="0"/>
              <a:t>Prompt 2: </a:t>
            </a:r>
            <a:r>
              <a:rPr lang="en-US" sz="2800" dirty="0" smtClean="0"/>
              <a:t>Explain how the Magna </a:t>
            </a:r>
            <a:r>
              <a:rPr lang="en-US" sz="2800" dirty="0" err="1" smtClean="0"/>
              <a:t>Carta</a:t>
            </a:r>
            <a:r>
              <a:rPr lang="en-US" sz="2800" dirty="0" smtClean="0"/>
              <a:t>, English Bill of Rights, Mayflower Compact, and Common Sense have impacted the purposes of government.</a:t>
            </a:r>
            <a:endParaRPr lang="en-US" sz="2800" dirty="0"/>
          </a:p>
        </p:txBody>
      </p:sp>
      <p:sp>
        <p:nvSpPr>
          <p:cNvPr id="5" name="Title 4"/>
          <p:cNvSpPr>
            <a:spLocks noGrp="1"/>
          </p:cNvSpPr>
          <p:nvPr>
            <p:ph type="title"/>
          </p:nvPr>
        </p:nvSpPr>
        <p:spPr>
          <a:xfrm>
            <a:off x="381000" y="152400"/>
            <a:ext cx="8229600" cy="609600"/>
          </a:xfrm>
        </p:spPr>
        <p:txBody>
          <a:bodyPr>
            <a:normAutofit fontScale="90000"/>
          </a:bodyPr>
          <a:lstStyle/>
          <a:p>
            <a:r>
              <a:rPr lang="en-US" b="1" dirty="0" smtClean="0"/>
              <a:t>Checking for Understanding: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mirez-extremist-founding-fathers.jpg"/>
          <p:cNvPicPr>
            <a:picLocks noGrp="1" noChangeAspect="1"/>
          </p:cNvPicPr>
          <p:nvPr>
            <p:ph idx="1"/>
          </p:nvPr>
        </p:nvPicPr>
        <p:blipFill>
          <a:blip r:embed="rId2" cstate="print"/>
          <a:stretch>
            <a:fillRect/>
          </a:stretch>
        </p:blipFill>
        <p:spPr>
          <a:xfrm>
            <a:off x="762000" y="990600"/>
            <a:ext cx="7086878" cy="4863370"/>
          </a:xfrm>
        </p:spPr>
      </p:pic>
      <p:sp>
        <p:nvSpPr>
          <p:cNvPr id="3" name="Title 2"/>
          <p:cNvSpPr>
            <a:spLocks noGrp="1"/>
          </p:cNvSpPr>
          <p:nvPr>
            <p:ph type="title"/>
          </p:nvPr>
        </p:nvSpPr>
        <p:spPr>
          <a:xfrm>
            <a:off x="0" y="0"/>
            <a:ext cx="8686800" cy="838200"/>
          </a:xfrm>
        </p:spPr>
        <p:txBody>
          <a:bodyPr/>
          <a:lstStyle/>
          <a:p>
            <a:r>
              <a:rPr lang="en-US" dirty="0" smtClean="0"/>
              <a:t>Political Cartoon Analysis: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838200"/>
          </a:xfrm>
        </p:spPr>
        <p:txBody>
          <a:bodyPr>
            <a:normAutofit fontScale="90000"/>
          </a:bodyPr>
          <a:lstStyle/>
          <a:p>
            <a:r>
              <a:rPr lang="en-US" dirty="0" smtClean="0"/>
              <a:t>Colonial Influences: Freedom Documents</a:t>
            </a:r>
            <a:endParaRPr lang="en-US" dirty="0"/>
          </a:p>
        </p:txBody>
      </p:sp>
      <p:sp>
        <p:nvSpPr>
          <p:cNvPr id="2" name="Content Placeholder 1"/>
          <p:cNvSpPr>
            <a:spLocks noGrp="1"/>
          </p:cNvSpPr>
          <p:nvPr>
            <p:ph sz="half" idx="1"/>
          </p:nvPr>
        </p:nvSpPr>
        <p:spPr>
          <a:xfrm>
            <a:off x="304800" y="914400"/>
            <a:ext cx="4059936" cy="4572000"/>
          </a:xfrm>
        </p:spPr>
        <p:txBody>
          <a:bodyPr>
            <a:normAutofit/>
          </a:bodyPr>
          <a:lstStyle/>
          <a:p>
            <a:pPr>
              <a:buNone/>
            </a:pPr>
            <a:r>
              <a:rPr lang="en-US" sz="2000" dirty="0" smtClean="0"/>
              <a:t>Our Founding Fathers did not invent the American system of government out of thin air. They, like the other colonists, were influenced by many different ideas and traditions. The biggest influence came from their British heritage...</a:t>
            </a:r>
          </a:p>
        </p:txBody>
      </p:sp>
      <p:pic>
        <p:nvPicPr>
          <p:cNvPr id="5" name="Content Placeholder 4" descr="library.jpg"/>
          <p:cNvPicPr>
            <a:picLocks noGrp="1" noChangeAspect="1"/>
          </p:cNvPicPr>
          <p:nvPr>
            <p:ph sz="half" idx="2"/>
          </p:nvPr>
        </p:nvPicPr>
        <p:blipFill>
          <a:blip r:embed="rId2" cstate="print"/>
          <a:stretch>
            <a:fillRect/>
          </a:stretch>
        </p:blipFill>
        <p:spPr>
          <a:xfrm>
            <a:off x="4648200" y="1066800"/>
            <a:ext cx="3810000" cy="3048000"/>
          </a:xfrm>
        </p:spPr>
      </p:pic>
      <p:pic>
        <p:nvPicPr>
          <p:cNvPr id="7" name="Picture 6" descr="foundingFathersSmall.jpg"/>
          <p:cNvPicPr>
            <a:picLocks noChangeAspect="1"/>
          </p:cNvPicPr>
          <p:nvPr/>
        </p:nvPicPr>
        <p:blipFill>
          <a:blip r:embed="rId3" cstate="print"/>
          <a:srcRect l="4140" t="14000" r="4140" b="14000"/>
          <a:stretch>
            <a:fillRect/>
          </a:stretch>
        </p:blipFill>
        <p:spPr>
          <a:xfrm>
            <a:off x="533400" y="3581400"/>
            <a:ext cx="2971800" cy="2971800"/>
          </a:xfrm>
          <a:prstGeom prst="rect">
            <a:avLst/>
          </a:prstGeom>
        </p:spPr>
      </p:pic>
      <p:sp>
        <p:nvSpPr>
          <p:cNvPr id="8" name="TextBox 7"/>
          <p:cNvSpPr txBox="1"/>
          <p:nvPr/>
        </p:nvSpPr>
        <p:spPr>
          <a:xfrm>
            <a:off x="3581400" y="4191000"/>
            <a:ext cx="5181600" cy="2246769"/>
          </a:xfrm>
          <a:prstGeom prst="rect">
            <a:avLst/>
          </a:prstGeom>
          <a:noFill/>
        </p:spPr>
        <p:txBody>
          <a:bodyPr wrap="square" rtlCol="0">
            <a:spAutoFit/>
          </a:bodyPr>
          <a:lstStyle/>
          <a:p>
            <a:pPr>
              <a:buNone/>
            </a:pPr>
            <a:r>
              <a:rPr lang="en-US" sz="2000" dirty="0" smtClean="0"/>
              <a:t>The Founders didn’t have the Internet, so they got their ideas from books and other printed materials. What would have been on the minds of American colonists on the verge of a revolution? Let’s take a peek at what might have been on the shelf of a private colonial library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458200" cy="3886200"/>
          </a:xfrm>
        </p:spPr>
        <p:txBody>
          <a:bodyPr>
            <a:normAutofit fontScale="70000" lnSpcReduction="20000"/>
          </a:bodyPr>
          <a:lstStyle/>
          <a:p>
            <a:r>
              <a:rPr lang="en-US" dirty="0" smtClean="0"/>
              <a:t>Your team will investigate five different documents that influenced the ideas that colonists had about government.</a:t>
            </a:r>
          </a:p>
          <a:p>
            <a:r>
              <a:rPr lang="en-US" dirty="0" smtClean="0"/>
              <a:t>We will do a carousel document walk and research with computer and print resources.  </a:t>
            </a:r>
          </a:p>
          <a:p>
            <a:r>
              <a:rPr lang="en-US" dirty="0" smtClean="0"/>
              <a:t>In order to identify the ideas and evaluate the impact of these documents, please create a foldable or graphic organizer (your choice!) that includes the following: </a:t>
            </a:r>
          </a:p>
          <a:p>
            <a:pPr lvl="1"/>
            <a:r>
              <a:rPr lang="en-US" dirty="0" smtClean="0">
                <a:solidFill>
                  <a:schemeClr val="bg2"/>
                </a:solidFill>
              </a:rPr>
              <a:t>Title: Colonial Influences: Freedom Documents</a:t>
            </a:r>
          </a:p>
          <a:p>
            <a:pPr lvl="1"/>
            <a:r>
              <a:rPr lang="en-US" dirty="0" smtClean="0">
                <a:solidFill>
                  <a:schemeClr val="bg2"/>
                </a:solidFill>
              </a:rPr>
              <a:t>Labels for all 5 Documents (The Magna </a:t>
            </a:r>
            <a:r>
              <a:rPr lang="en-US" dirty="0" err="1" smtClean="0">
                <a:solidFill>
                  <a:schemeClr val="bg2"/>
                </a:solidFill>
              </a:rPr>
              <a:t>Carta</a:t>
            </a:r>
            <a:r>
              <a:rPr lang="en-US" dirty="0" smtClean="0">
                <a:solidFill>
                  <a:schemeClr val="bg2"/>
                </a:solidFill>
              </a:rPr>
              <a:t>, The Mayflower Compact, English Bill of Rights, Cato’s Letters, and Common Sense)</a:t>
            </a:r>
          </a:p>
          <a:p>
            <a:pPr lvl="1"/>
            <a:r>
              <a:rPr lang="en-US" dirty="0" smtClean="0"/>
              <a:t>An identification of the main purpose of each document. </a:t>
            </a:r>
          </a:p>
          <a:p>
            <a:pPr lvl="1"/>
            <a:r>
              <a:rPr lang="en-US" dirty="0" smtClean="0"/>
              <a:t>An explanation of the big ideas of each document.</a:t>
            </a:r>
          </a:p>
          <a:p>
            <a:pPr lvl="1"/>
            <a:r>
              <a:rPr lang="en-US" dirty="0" smtClean="0"/>
              <a:t>Notes that are organized, detailed, and specific. </a:t>
            </a:r>
          </a:p>
          <a:p>
            <a:pPr lvl="1"/>
            <a:r>
              <a:rPr lang="en-US" dirty="0" smtClean="0"/>
              <a:t>Summary Statement that includes an evaluation of the impact of documents on the colonists’ view of government.  </a:t>
            </a:r>
            <a:endParaRPr lang="en-US" dirty="0"/>
          </a:p>
        </p:txBody>
      </p:sp>
      <p:sp>
        <p:nvSpPr>
          <p:cNvPr id="3" name="Title 2"/>
          <p:cNvSpPr>
            <a:spLocks noGrp="1"/>
          </p:cNvSpPr>
          <p:nvPr>
            <p:ph type="title"/>
          </p:nvPr>
        </p:nvSpPr>
        <p:spPr>
          <a:xfrm>
            <a:off x="0" y="0"/>
            <a:ext cx="9144000" cy="762000"/>
          </a:xfrm>
        </p:spPr>
        <p:txBody>
          <a:bodyPr>
            <a:normAutofit/>
          </a:bodyPr>
          <a:lstStyle/>
          <a:p>
            <a:r>
              <a:rPr lang="en-US" sz="3600" b="1" dirty="0" smtClean="0"/>
              <a:t>Colonial Influences: Freedom Documents</a:t>
            </a:r>
            <a:endParaRPr lang="en-US" sz="3600" b="1" dirty="0"/>
          </a:p>
        </p:txBody>
      </p:sp>
      <p:pic>
        <p:nvPicPr>
          <p:cNvPr id="4" name="Picture 3" descr="carousel.jpg"/>
          <p:cNvPicPr>
            <a:picLocks noChangeAspect="1"/>
          </p:cNvPicPr>
          <p:nvPr/>
        </p:nvPicPr>
        <p:blipFill>
          <a:blip r:embed="rId2" cstate="print"/>
          <a:stretch>
            <a:fillRect/>
          </a:stretch>
        </p:blipFill>
        <p:spPr>
          <a:xfrm>
            <a:off x="4953000" y="4419600"/>
            <a:ext cx="3962400" cy="2239617"/>
          </a:xfrm>
          <a:prstGeom prst="rect">
            <a:avLst/>
          </a:prstGeom>
        </p:spPr>
      </p:pic>
      <p:pic>
        <p:nvPicPr>
          <p:cNvPr id="5" name="Picture 5"/>
          <p:cNvPicPr>
            <a:picLocks noChangeAspect="1" noChangeArrowheads="1"/>
          </p:cNvPicPr>
          <p:nvPr/>
        </p:nvPicPr>
        <p:blipFill>
          <a:blip r:embed="rId3" cstate="print"/>
          <a:srcRect l="3863" b="11589"/>
          <a:stretch>
            <a:fillRect/>
          </a:stretch>
        </p:blipFill>
        <p:spPr bwMode="auto">
          <a:xfrm>
            <a:off x="685800" y="4495800"/>
            <a:ext cx="2954518" cy="2196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304800" y="0"/>
            <a:ext cx="2666999" cy="6662624"/>
          </a:xfrm>
          <a:prstGeom prst="rect">
            <a:avLst/>
          </a:prstGeom>
          <a:noFill/>
          <a:ln w="9525">
            <a:noFill/>
            <a:miter lim="800000"/>
            <a:headEnd/>
            <a:tailEnd/>
          </a:ln>
        </p:spPr>
      </p:pic>
      <p:sp>
        <p:nvSpPr>
          <p:cNvPr id="7" name="TextBox 6"/>
          <p:cNvSpPr txBox="1"/>
          <p:nvPr/>
        </p:nvSpPr>
        <p:spPr>
          <a:xfrm>
            <a:off x="3352800" y="0"/>
            <a:ext cx="5791200" cy="7109639"/>
          </a:xfrm>
          <a:prstGeom prst="rect">
            <a:avLst/>
          </a:prstGeom>
          <a:noFill/>
        </p:spPr>
        <p:txBody>
          <a:bodyPr wrap="square" rtlCol="0">
            <a:spAutoFit/>
          </a:bodyPr>
          <a:lstStyle/>
          <a:p>
            <a:r>
              <a:rPr lang="en-US" sz="2000" dirty="0" smtClean="0"/>
              <a:t>In order to identify the ideas and evaluate the impact of these documents, please create a foldable or graphic organizer (your choice!) that includes the following: </a:t>
            </a:r>
          </a:p>
          <a:p>
            <a:pPr lvl="1">
              <a:buFont typeface="Arial" pitchFamily="34" charset="0"/>
              <a:buChar char="•"/>
            </a:pPr>
            <a:r>
              <a:rPr lang="en-US" sz="2400" dirty="0" smtClean="0"/>
              <a:t> Labels for all 5 Documents (The Magna </a:t>
            </a:r>
            <a:r>
              <a:rPr lang="en-US" sz="2400" dirty="0" err="1" smtClean="0"/>
              <a:t>Carta</a:t>
            </a:r>
            <a:r>
              <a:rPr lang="en-US" sz="2400" dirty="0" smtClean="0"/>
              <a:t>, The Mayflower Compact, English Bill of Rights, Cato’s Letters, and Common Sense)</a:t>
            </a:r>
          </a:p>
          <a:p>
            <a:pPr lvl="1">
              <a:buFont typeface="Arial" pitchFamily="34" charset="0"/>
              <a:buChar char="•"/>
            </a:pPr>
            <a:r>
              <a:rPr lang="en-US" sz="2400" dirty="0" smtClean="0"/>
              <a:t> An identification of the main purpose of each document. </a:t>
            </a:r>
          </a:p>
          <a:p>
            <a:pPr lvl="1">
              <a:buFont typeface="Arial" pitchFamily="34" charset="0"/>
              <a:buChar char="•"/>
            </a:pPr>
            <a:r>
              <a:rPr lang="en-US" sz="3200" b="1" dirty="0" smtClean="0">
                <a:solidFill>
                  <a:schemeClr val="bg2"/>
                </a:solidFill>
              </a:rPr>
              <a:t> An explanation of the “big ideas” of each document.</a:t>
            </a:r>
          </a:p>
          <a:p>
            <a:pPr lvl="1">
              <a:buFont typeface="Arial" pitchFamily="34" charset="0"/>
              <a:buChar char="•"/>
            </a:pPr>
            <a:r>
              <a:rPr lang="en-US" sz="2400" dirty="0" smtClean="0"/>
              <a:t> Notes that are organized, detailed, and specific. </a:t>
            </a:r>
          </a:p>
          <a:p>
            <a:pPr lvl="1">
              <a:buFont typeface="Arial" pitchFamily="34" charset="0"/>
              <a:buChar char="•"/>
            </a:pPr>
            <a:r>
              <a:rPr lang="en-US" sz="2400" dirty="0" smtClean="0"/>
              <a:t> Summary Statement that includes an evaluation of the impact of documents on the colonists’ view of government.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95776" cy="555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277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43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05800" cy="1219200"/>
          </a:xfrm>
        </p:spPr>
        <p:txBody>
          <a:bodyPr>
            <a:normAutofit fontScale="90000"/>
          </a:bodyPr>
          <a:lstStyle/>
          <a:p>
            <a:r>
              <a:rPr lang="en-US" b="1" dirty="0" smtClean="0"/>
              <a:t>Magna </a:t>
            </a:r>
            <a:r>
              <a:rPr lang="en-US" b="1" dirty="0" err="1" smtClean="0"/>
              <a:t>Carta</a:t>
            </a:r>
            <a:r>
              <a:rPr lang="en-US" b="1" dirty="0" smtClean="0"/>
              <a:t> </a:t>
            </a:r>
            <a:br>
              <a:rPr lang="en-US" b="1" dirty="0" smtClean="0"/>
            </a:br>
            <a:r>
              <a:rPr lang="en-US" b="1" dirty="0" smtClean="0"/>
              <a:t>“The Great Charter of Freedoms” </a:t>
            </a:r>
            <a:endParaRPr lang="en-US" b="1" dirty="0"/>
          </a:p>
        </p:txBody>
      </p:sp>
      <p:sp>
        <p:nvSpPr>
          <p:cNvPr id="4" name="Content Placeholder 3"/>
          <p:cNvSpPr>
            <a:spLocks noGrp="1"/>
          </p:cNvSpPr>
          <p:nvPr>
            <p:ph sz="half" idx="1"/>
          </p:nvPr>
        </p:nvSpPr>
        <p:spPr>
          <a:xfrm>
            <a:off x="457200" y="1524000"/>
            <a:ext cx="5943600" cy="4572000"/>
          </a:xfrm>
        </p:spPr>
        <p:txBody>
          <a:bodyPr>
            <a:normAutofit fontScale="92500" lnSpcReduction="10000"/>
          </a:bodyPr>
          <a:lstStyle/>
          <a:p>
            <a:r>
              <a:rPr lang="en-US" dirty="0" smtClean="0"/>
              <a:t>Main Purpose</a:t>
            </a:r>
            <a:r>
              <a:rPr lang="en-US" dirty="0"/>
              <a:t>: The Magna </a:t>
            </a:r>
            <a:r>
              <a:rPr lang="en-US" dirty="0" err="1"/>
              <a:t>Carta’s</a:t>
            </a:r>
            <a:r>
              <a:rPr lang="en-US" dirty="0"/>
              <a:t> main purpose was to limit the power of the king and protect certain rights for the nobles. </a:t>
            </a:r>
            <a:endParaRPr lang="en-US" dirty="0" smtClean="0"/>
          </a:p>
          <a:p>
            <a:r>
              <a:rPr lang="en-US" dirty="0" smtClean="0"/>
              <a:t>Big Idea: Limited Government</a:t>
            </a:r>
          </a:p>
          <a:p>
            <a:pPr lvl="1"/>
            <a:r>
              <a:rPr lang="en-US" dirty="0"/>
              <a:t>The Magna </a:t>
            </a:r>
            <a:r>
              <a:rPr lang="en-US" dirty="0" err="1"/>
              <a:t>Carta</a:t>
            </a:r>
            <a:r>
              <a:rPr lang="en-US" dirty="0"/>
              <a:t> limited the king’s power and provided the people with rights and due process. </a:t>
            </a:r>
            <a:endParaRPr lang="en-US" dirty="0" smtClean="0"/>
          </a:p>
          <a:p>
            <a:pPr lvl="1"/>
            <a:r>
              <a:rPr lang="en-US" dirty="0"/>
              <a:t>Due Process: </a:t>
            </a:r>
            <a:r>
              <a:rPr lang="en-US" dirty="0" smtClean="0"/>
              <a:t>The </a:t>
            </a:r>
            <a:r>
              <a:rPr lang="en-US" dirty="0"/>
              <a:t>idea that people have the right to fair and reasonable laws, and that government leaders and officials have to follow rules when enforcing laws and treat all people in the same </a:t>
            </a:r>
            <a:r>
              <a:rPr lang="en-US" dirty="0" smtClean="0"/>
              <a:t>way.</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1828800"/>
            <a:ext cx="2561452" cy="35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45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Mayflower Compact</a:t>
            </a:r>
            <a:endParaRPr lang="en-US" b="1" dirty="0"/>
          </a:p>
        </p:txBody>
      </p:sp>
      <p:sp>
        <p:nvSpPr>
          <p:cNvPr id="4" name="Content Placeholder 3"/>
          <p:cNvSpPr>
            <a:spLocks noGrp="1"/>
          </p:cNvSpPr>
          <p:nvPr>
            <p:ph sz="half" idx="2"/>
          </p:nvPr>
        </p:nvSpPr>
        <p:spPr>
          <a:xfrm>
            <a:off x="2819400" y="1524000"/>
            <a:ext cx="5888736" cy="4572000"/>
          </a:xfrm>
        </p:spPr>
        <p:txBody>
          <a:bodyPr>
            <a:normAutofit/>
          </a:bodyPr>
          <a:lstStyle/>
          <a:p>
            <a:r>
              <a:rPr lang="en-US" dirty="0" smtClean="0"/>
              <a:t>Main Purpose: The </a:t>
            </a:r>
            <a:r>
              <a:rPr lang="en-US" dirty="0"/>
              <a:t>Mayflower Compact was created to give the Puritans a </a:t>
            </a:r>
            <a:r>
              <a:rPr lang="en-US" dirty="0" smtClean="0"/>
              <a:t>government. A </a:t>
            </a:r>
            <a:r>
              <a:rPr lang="en-US" dirty="0"/>
              <a:t>compact is an official agreement made by two or more parties. </a:t>
            </a:r>
          </a:p>
          <a:p>
            <a:r>
              <a:rPr lang="en-US" dirty="0" smtClean="0"/>
              <a:t>Big Idea: Self Government</a:t>
            </a:r>
          </a:p>
          <a:p>
            <a:pPr lvl="1"/>
            <a:r>
              <a:rPr lang="en-US" dirty="0"/>
              <a:t>Through the Mayflower Compact, the Puritans agreed to laws that will be followed by everyone and make sure that the new government will serve the common good.</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209800" cy="185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70123"/>
            <a:ext cx="2841254" cy="21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0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English Bill of Rights</a:t>
            </a:r>
            <a:endParaRPr lang="en-US" b="1" dirty="0"/>
          </a:p>
        </p:txBody>
      </p:sp>
      <p:sp>
        <p:nvSpPr>
          <p:cNvPr id="3" name="Content Placeholder 2"/>
          <p:cNvSpPr>
            <a:spLocks noGrp="1"/>
          </p:cNvSpPr>
          <p:nvPr>
            <p:ph sz="half" idx="1"/>
          </p:nvPr>
        </p:nvSpPr>
        <p:spPr>
          <a:xfrm>
            <a:off x="304800" y="1524000"/>
            <a:ext cx="5638800" cy="4572000"/>
          </a:xfrm>
        </p:spPr>
        <p:txBody>
          <a:bodyPr>
            <a:normAutofit/>
          </a:bodyPr>
          <a:lstStyle/>
          <a:p>
            <a:r>
              <a:rPr lang="en-US" dirty="0"/>
              <a:t>Main Purpose: The English Bill of Rights expanded the rights of the Parliament and the people and limited the rights of the king. </a:t>
            </a:r>
            <a:endParaRPr lang="en-US" dirty="0" smtClean="0"/>
          </a:p>
          <a:p>
            <a:r>
              <a:rPr lang="en-US" dirty="0" smtClean="0"/>
              <a:t>Big Idea: Rights</a:t>
            </a:r>
          </a:p>
          <a:p>
            <a:pPr lvl="1"/>
            <a:r>
              <a:rPr lang="en-US" dirty="0"/>
              <a:t>The English Bill of Rights created free elections, the right to bear arms, petition the government and a fair trial. It also ended excessive bail and cruel and unusual punishment.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19744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514600" cy="200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109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819</TotalTime>
  <Words>952</Words>
  <Application>Microsoft Office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What were some of the key influences on the colonists’ views of government? </vt:lpstr>
      <vt:lpstr>Colonial Influences: Freedom Documents</vt:lpstr>
      <vt:lpstr>Colonial Influences: Freedom Documents</vt:lpstr>
      <vt:lpstr>PowerPoint Presentation</vt:lpstr>
      <vt:lpstr>PowerPoint Presentation</vt:lpstr>
      <vt:lpstr>PowerPoint Presentation</vt:lpstr>
      <vt:lpstr>Magna Carta  “The Great Charter of Freedoms” </vt:lpstr>
      <vt:lpstr>The Mayflower Compact</vt:lpstr>
      <vt:lpstr>English Bill of Rights</vt:lpstr>
      <vt:lpstr>Cato’s Letters</vt:lpstr>
      <vt:lpstr>Common Sense</vt:lpstr>
      <vt:lpstr>Evaluating the Impact on Government</vt:lpstr>
      <vt:lpstr>Checking for Understanding:</vt:lpstr>
      <vt:lpstr>Political Cartoon Analysis: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some of the key influences on the colonists’ views of government? </dc:title>
  <dc:creator>Jarred</dc:creator>
  <cp:lastModifiedBy>Alana Simmons</cp:lastModifiedBy>
  <cp:revision>11</cp:revision>
  <dcterms:created xsi:type="dcterms:W3CDTF">2014-02-21T03:31:53Z</dcterms:created>
  <dcterms:modified xsi:type="dcterms:W3CDTF">2014-02-25T17:59:34Z</dcterms:modified>
</cp:coreProperties>
</file>